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omorrow Bold" charset="1" panose="00000000000000000000"/>
      <p:regular r:id="rId27"/>
    </p:embeddedFont>
    <p:embeddedFont>
      <p:font typeface="Tomorrow" charset="1" panose="00000000000000000000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Arimo" charset="1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asdf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www.tinkercad.com/things/fZ5gyt74xhl-os-proj/editel?returnTo=https%3A%2F%2Fwww.tinkercad.com%2Fdashboard" TargetMode="External" Type="http://schemas.openxmlformats.org/officeDocument/2006/relationships/hyperlink"/><Relationship Id="rId6" Target="https://www.tinkercad.com/things/fZ5gyt74xhl-os-proj/editel?returnTo=https%3A%2F%2Fwww.tinkercad.com%2Fdashboard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jpeg" Type="http://schemas.openxmlformats.org/officeDocument/2006/relationships/image"/><Relationship Id="rId6" Target="../media/VAGl2Sl_8vk.mp4" Type="http://schemas.openxmlformats.org/officeDocument/2006/relationships/video"/><Relationship Id="rId7" Target="../media/VAGl2Sl_8vk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jpeg" Type="http://schemas.openxmlformats.org/officeDocument/2006/relationships/image"/><Relationship Id="rId6" Target="../media/VAGl2V8O2Dg.mp4" Type="http://schemas.openxmlformats.org/officeDocument/2006/relationships/video"/><Relationship Id="rId7" Target="../media/VAGl2V8O2Dg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48243" y="2821928"/>
            <a:ext cx="6391514" cy="63915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61905" y="255573"/>
            <a:ext cx="12908129" cy="8744749"/>
            <a:chOff x="0" y="0"/>
            <a:chExt cx="119977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9775" cy="812800"/>
            </a:xfrm>
            <a:custGeom>
              <a:avLst/>
              <a:gdLst/>
              <a:ahLst/>
              <a:cxnLst/>
              <a:rect r="r" b="b" t="t" l="l"/>
              <a:pathLst>
                <a:path h="812800" w="1199775">
                  <a:moveTo>
                    <a:pt x="599887" y="0"/>
                  </a:moveTo>
                  <a:cubicBezTo>
                    <a:pt x="268579" y="0"/>
                    <a:pt x="0" y="181951"/>
                    <a:pt x="0" y="406400"/>
                  </a:cubicBezTo>
                  <a:cubicBezTo>
                    <a:pt x="0" y="630849"/>
                    <a:pt x="268579" y="812800"/>
                    <a:pt x="599887" y="812800"/>
                  </a:cubicBezTo>
                  <a:cubicBezTo>
                    <a:pt x="931196" y="812800"/>
                    <a:pt x="1199775" y="630849"/>
                    <a:pt x="1199775" y="406400"/>
                  </a:cubicBezTo>
                  <a:cubicBezTo>
                    <a:pt x="1199775" y="181951"/>
                    <a:pt x="931196" y="0"/>
                    <a:pt x="599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2479" y="38100"/>
              <a:ext cx="97481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94624" y="2124574"/>
            <a:ext cx="11260590" cy="359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5"/>
              </a:lnSpc>
              <a:spcBef>
                <a:spcPct val="0"/>
              </a:spcBef>
            </a:pPr>
            <a:r>
              <a:rPr lang="en-US" b="true" sz="6797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BANKER'S ALGORITHM (FOR DEADLOCK AVOIDANCE)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91530" y="6321091"/>
            <a:ext cx="5048879" cy="386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 UDHAYA SANKARI 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(BL.EN.U4CSE23150)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GEETHIKA YARABOLU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(BL.EN.U4CSE23123)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REDDI TEJEESH SAI 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(BL.EN.U4CSE23147)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VISHWA REDDY</a:t>
            </a:r>
          </a:p>
          <a:p>
            <a:pPr algn="ctr">
              <a:lnSpc>
                <a:spcPts val="3099"/>
              </a:lnSpc>
            </a:pPr>
            <a:r>
              <a:rPr lang="en-US" sz="2066" spc="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(BL.EN.U4CSE2314)</a:t>
            </a:r>
          </a:p>
          <a:p>
            <a:pPr algn="ctr">
              <a:lnSpc>
                <a:spcPts val="2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59374" y="876300"/>
            <a:ext cx="9984692" cy="145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3"/>
              </a:lnSpc>
              <a:spcBef>
                <a:spcPct val="0"/>
              </a:spcBef>
            </a:pPr>
            <a:r>
              <a:rPr lang="en-US" b="true" sz="86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 LINK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873182"/>
            <a:ext cx="16230600" cy="242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www.tinkercad.com/things/fZ5gyt74xhl-os-proj/editel?returnTo=https%3A%2F%2Fwww.tinkercad.com%2Fdashboard"/>
              </a:rPr>
              <a:t>https://www.tinkercad.com/things/fZ5gyt74xhl-os-proj/editel?returnTo=https%3A%2F%2Fwww.tinkercad.com%2Fdashboard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73182"/>
            <a:ext cx="172593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 tooltip="https://www.tinkercad.com/things/fZ5gyt74xhl-os-proj/editel?returnTo=https%3A%2F%2Fwww.tinkercad.com%2Fdashboard"/>
              </a:rPr>
              <a:t>https://www.tinkercad.com/things/fZ5gyt74xhl-os-proj/editel?returnTo=https%3A%2F%2Fwww.tinkercad.com%2Fdashboard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08826" y="2682767"/>
            <a:ext cx="5534568" cy="5652133"/>
            <a:chOff x="0" y="0"/>
            <a:chExt cx="621792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35138" t="0" r="-35138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610390" y="2616092"/>
            <a:ext cx="10969971" cy="716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978" spc="8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Highlights :</a:t>
            </a:r>
          </a:p>
          <a:p>
            <a:pPr algn="l">
              <a:lnSpc>
                <a:spcPts val="4169"/>
              </a:lnSpc>
            </a:pPr>
          </a:p>
          <a:p>
            <a:pPr algn="l" marL="643069" indent="-321534" lvl="1">
              <a:lnSpc>
                <a:spcPts val="4169"/>
              </a:lnSpc>
              <a:buFont typeface="Arial"/>
              <a:buChar char="•"/>
            </a:pP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Dynamic matrices are defined at the start.</a:t>
            </a:r>
          </a:p>
          <a:p>
            <a:pPr algn="l" marL="643069" indent="-321534" lvl="1">
              <a:lnSpc>
                <a:spcPts val="4169"/>
              </a:lnSpc>
              <a:buFont typeface="Arial"/>
              <a:buChar char="•"/>
            </a:pP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Only one-time safe sequence calculation and printing is performed.</a:t>
            </a:r>
          </a:p>
          <a:p>
            <a:pPr algn="l" marL="643069" indent="-321534" lvl="1">
              <a:lnSpc>
                <a:spcPts val="4169"/>
              </a:lnSpc>
              <a:buFont typeface="Arial"/>
              <a:buChar char="•"/>
            </a:pP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 facility to handle dynamic requests after initial allocation.</a:t>
            </a:r>
          </a:p>
          <a:p>
            <a:pPr algn="l">
              <a:lnSpc>
                <a:spcPts val="4169"/>
              </a:lnSpc>
            </a:pPr>
          </a:p>
          <a:p>
            <a:pPr algn="l">
              <a:lnSpc>
                <a:spcPts val="4169"/>
              </a:lnSpc>
            </a:pPr>
            <a:r>
              <a:rPr lang="en-US" sz="2978" spc="8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Efficiency</a:t>
            </a: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</a:t>
            </a:r>
          </a:p>
          <a:p>
            <a:pPr algn="l">
              <a:lnSpc>
                <a:spcPts val="4169"/>
              </a:lnSpc>
            </a:pPr>
          </a:p>
          <a:p>
            <a:pPr algn="l" marL="643069" indent="-321534" lvl="1">
              <a:lnSpc>
                <a:spcPts val="4169"/>
              </a:lnSpc>
              <a:buFont typeface="Arial"/>
              <a:buChar char="•"/>
            </a:pP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Quick and simple simulation for understanding safe state computation.</a:t>
            </a:r>
          </a:p>
          <a:p>
            <a:pPr algn="l" marL="643069" indent="-321534" lvl="1">
              <a:lnSpc>
                <a:spcPts val="4169"/>
              </a:lnSpc>
              <a:buFont typeface="Arial"/>
              <a:buChar char="•"/>
            </a:pPr>
            <a:r>
              <a:rPr lang="en-US" sz="2978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Suitable for theoretical illustration.</a:t>
            </a:r>
          </a:p>
          <a:p>
            <a:pPr algn="l">
              <a:lnSpc>
                <a:spcPts val="283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4735" y="527995"/>
            <a:ext cx="17758530" cy="1483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613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USING MATPLOTLIB </a:t>
            </a:r>
          </a:p>
          <a:p>
            <a:pPr algn="ctr">
              <a:lnSpc>
                <a:spcPts val="5639"/>
              </a:lnSpc>
            </a:pPr>
            <a:r>
              <a:rPr lang="en-US" b="true" sz="613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(PYTHON)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62247" y="928110"/>
            <a:ext cx="15797053" cy="8174975"/>
          </a:xfrm>
          <a:custGeom>
            <a:avLst/>
            <a:gdLst/>
            <a:ahLst/>
            <a:cxnLst/>
            <a:rect r="r" b="b" t="t" l="l"/>
            <a:pathLst>
              <a:path h="8174975" w="15797053">
                <a:moveTo>
                  <a:pt x="0" y="0"/>
                </a:moveTo>
                <a:lnTo>
                  <a:pt x="15797053" y="0"/>
                </a:lnTo>
                <a:lnTo>
                  <a:pt x="15797053" y="8174975"/>
                </a:lnTo>
                <a:lnTo>
                  <a:pt x="0" y="8174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48958" y="485775"/>
            <a:ext cx="16062717" cy="9395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16636" y="9476741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8" y="0"/>
                </a:lnTo>
                <a:lnTo>
                  <a:pt x="685328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8459" y="2653553"/>
            <a:ext cx="6222953" cy="6352545"/>
            <a:chOff x="0" y="0"/>
            <a:chExt cx="622046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32490" t="0" r="-32490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98789" y="481947"/>
            <a:ext cx="14490422" cy="158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9"/>
              </a:lnSpc>
            </a:pPr>
            <a:r>
              <a:rPr lang="en-US" b="true" sz="653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USING TKINTER (PYTHON GUI)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0027" y="3070375"/>
            <a:ext cx="10591936" cy="625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spc="7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Highlights :</a:t>
            </a:r>
          </a:p>
          <a:p>
            <a:pPr algn="l">
              <a:lnSpc>
                <a:spcPts val="3558"/>
              </a:lnSpc>
            </a:pP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User can input matrices dynamically via GUI fields.</a:t>
            </a: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Safe sequence is calculated and printed based on user input.</a:t>
            </a: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Datasets can be saved/loaded/reset for multiple experiments.</a:t>
            </a: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Supports easy replay of previous cases for study.</a:t>
            </a:r>
          </a:p>
          <a:p>
            <a:pPr algn="l">
              <a:lnSpc>
                <a:spcPts val="3558"/>
              </a:lnSpc>
            </a:pPr>
          </a:p>
          <a:p>
            <a:pPr algn="l">
              <a:lnSpc>
                <a:spcPts val="3558"/>
              </a:lnSpc>
            </a:pPr>
            <a:r>
              <a:rPr lang="en-US" sz="2541" spc="7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Efficiency:</a:t>
            </a:r>
          </a:p>
          <a:p>
            <a:pPr algn="l">
              <a:lnSpc>
                <a:spcPts val="3558"/>
              </a:lnSpc>
            </a:pP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Interactive GUI allows hands-on understanding of Banker's Algorithm.</a:t>
            </a:r>
          </a:p>
          <a:p>
            <a:pPr algn="l" marL="548795" indent="-274397" lvl="1">
              <a:lnSpc>
                <a:spcPts val="3558"/>
              </a:lnSpc>
              <a:buFont typeface="Arial"/>
              <a:buChar char="•"/>
            </a:pPr>
            <a:r>
              <a:rPr lang="en-US" sz="2541" spc="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persistence improves repeatability of experiments.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1739" r="497" b="1739"/>
          <a:stretch>
            <a:fillRect/>
          </a:stretch>
        </p:blipFill>
        <p:spPr>
          <a:xfrm flipH="false" flipV="false" rot="0">
            <a:off x="3717918" y="342703"/>
            <a:ext cx="11221608" cy="9601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-15757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0090" y="3082774"/>
            <a:ext cx="15815140" cy="6066081"/>
          </a:xfrm>
          <a:custGeom>
            <a:avLst/>
            <a:gdLst/>
            <a:ahLst/>
            <a:cxnLst/>
            <a:rect r="r" b="b" t="t" l="l"/>
            <a:pathLst>
              <a:path h="6066081" w="15815140">
                <a:moveTo>
                  <a:pt x="0" y="0"/>
                </a:moveTo>
                <a:lnTo>
                  <a:pt x="15815140" y="0"/>
                </a:lnTo>
                <a:lnTo>
                  <a:pt x="15815140" y="6066081"/>
                </a:lnTo>
                <a:lnTo>
                  <a:pt x="0" y="6066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00451" y="5830447"/>
            <a:ext cx="1439390" cy="570735"/>
            <a:chOff x="0" y="0"/>
            <a:chExt cx="379099" cy="1503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9099" cy="150317"/>
            </a:xfrm>
            <a:custGeom>
              <a:avLst/>
              <a:gdLst/>
              <a:ahLst/>
              <a:cxnLst/>
              <a:rect r="r" b="b" t="t" l="l"/>
              <a:pathLst>
                <a:path h="150317" w="379099">
                  <a:moveTo>
                    <a:pt x="0" y="0"/>
                  </a:moveTo>
                  <a:lnTo>
                    <a:pt x="379099" y="0"/>
                  </a:lnTo>
                  <a:lnTo>
                    <a:pt x="379099" y="150317"/>
                  </a:lnTo>
                  <a:lnTo>
                    <a:pt x="0" y="1503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9099" cy="18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51645" y="506109"/>
            <a:ext cx="13184709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EXPLANATION AND COMPARISON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001044" y="5830447"/>
            <a:ext cx="1439390" cy="570735"/>
            <a:chOff x="0" y="0"/>
            <a:chExt cx="379099" cy="1503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9099" cy="150317"/>
            </a:xfrm>
            <a:custGeom>
              <a:avLst/>
              <a:gdLst/>
              <a:ahLst/>
              <a:cxnLst/>
              <a:rect r="r" b="b" t="t" l="l"/>
              <a:pathLst>
                <a:path h="150317" w="379099">
                  <a:moveTo>
                    <a:pt x="0" y="0"/>
                  </a:moveTo>
                  <a:lnTo>
                    <a:pt x="379099" y="0"/>
                  </a:lnTo>
                  <a:lnTo>
                    <a:pt x="379099" y="150317"/>
                  </a:lnTo>
                  <a:lnTo>
                    <a:pt x="0" y="1503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79099" cy="18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81150" y="5935157"/>
            <a:ext cx="107799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3305" y="5935157"/>
            <a:ext cx="8548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Static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092566" y="5760662"/>
            <a:ext cx="1439390" cy="570735"/>
            <a:chOff x="0" y="0"/>
            <a:chExt cx="379099" cy="1503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9099" cy="150317"/>
            </a:xfrm>
            <a:custGeom>
              <a:avLst/>
              <a:gdLst/>
              <a:ahLst/>
              <a:cxnLst/>
              <a:rect r="r" b="b" t="t" l="l"/>
              <a:pathLst>
                <a:path h="150317" w="379099">
                  <a:moveTo>
                    <a:pt x="0" y="0"/>
                  </a:moveTo>
                  <a:lnTo>
                    <a:pt x="379099" y="0"/>
                  </a:lnTo>
                  <a:lnTo>
                    <a:pt x="379099" y="150317"/>
                  </a:lnTo>
                  <a:lnTo>
                    <a:pt x="0" y="1503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79099" cy="18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273541" y="5857117"/>
            <a:ext cx="107799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-38082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79157" y="787317"/>
            <a:ext cx="8978903" cy="131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6"/>
              </a:lnSpc>
            </a:pPr>
            <a:r>
              <a:rPr lang="en-US" sz="1045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4403" y="2420007"/>
            <a:ext cx="9684897" cy="656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All three simulators correctly implement Banker’s Algorithm by checking for safe sequences.</a:t>
            </a:r>
          </a:p>
          <a:p>
            <a:pPr algn="l">
              <a:lnSpc>
                <a:spcPts val="3465"/>
              </a:lnSpc>
            </a:pPr>
          </a:p>
          <a:p>
            <a:pPr algn="l">
              <a:lnSpc>
                <a:spcPts val="3465"/>
              </a:lnSpc>
            </a:pPr>
            <a:r>
              <a:rPr lang="en-US" sz="2475" spc="69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TinkerCAD</a:t>
            </a: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adds real-world behavior by allowing dynamic resource request management</a:t>
            </a:r>
          </a:p>
          <a:p>
            <a:pPr algn="l">
              <a:lnSpc>
                <a:spcPts val="3465"/>
              </a:lnSpc>
            </a:pPr>
          </a:p>
          <a:p>
            <a:pPr algn="l">
              <a:lnSpc>
                <a:spcPts val="3465"/>
              </a:lnSpc>
            </a:pPr>
            <a:r>
              <a:rPr lang="en-US" sz="2475" spc="69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Matplotlib</a:t>
            </a: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provides a clean, minimal illustration of safe sequence logic.</a:t>
            </a:r>
          </a:p>
          <a:p>
            <a:pPr algn="l">
              <a:lnSpc>
                <a:spcPts val="3465"/>
              </a:lnSpc>
            </a:pPr>
          </a:p>
          <a:p>
            <a:pPr algn="l">
              <a:lnSpc>
                <a:spcPts val="3465"/>
              </a:lnSpc>
            </a:pPr>
            <a:r>
              <a:rPr lang="en-US" sz="2475" spc="69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Tkinter</a:t>
            </a:r>
            <a:r>
              <a:rPr lang="en-US" sz="2475" spc="69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adds dataset persistence, improving repeatability and experimentation.</a:t>
            </a:r>
          </a:p>
          <a:p>
            <a:pPr algn="l">
              <a:lnSpc>
                <a:spcPts val="3465"/>
              </a:lnSpc>
            </a:pPr>
          </a:p>
          <a:p>
            <a:pPr algn="l">
              <a:lnSpc>
                <a:spcPts val="3465"/>
              </a:lnSpc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Together, these simulations provide a comprehensive understanding of deadlock avoidance mechanisms.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474330" y="1426326"/>
            <a:ext cx="5534568" cy="5652133"/>
            <a:chOff x="0" y="0"/>
            <a:chExt cx="621792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-18110" t="0" r="-18110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5143500"/>
            <a:ext cx="3375929" cy="3447640"/>
            <a:chOff x="0" y="0"/>
            <a:chExt cx="621792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8"/>
              <a:stretch>
                <a:fillRect l="-40814" t="0" r="-40814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2535" y="5516465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54007" y="628934"/>
            <a:ext cx="7374528" cy="73745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448534" y="771989"/>
            <a:ext cx="8795385" cy="879538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l="0" t="-26335" r="0" b="-2633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6207632"/>
            <a:ext cx="18413570" cy="986815"/>
            <a:chOff x="0" y="0"/>
            <a:chExt cx="4849665" cy="2599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49664" cy="259902"/>
            </a:xfrm>
            <a:custGeom>
              <a:avLst/>
              <a:gdLst/>
              <a:ahLst/>
              <a:cxnLst/>
              <a:rect r="r" b="b" t="t" l="l"/>
              <a:pathLst>
                <a:path h="259902" w="4849664">
                  <a:moveTo>
                    <a:pt x="0" y="0"/>
                  </a:moveTo>
                  <a:lnTo>
                    <a:pt x="4849664" y="0"/>
                  </a:lnTo>
                  <a:lnTo>
                    <a:pt x="4849664" y="259902"/>
                  </a:lnTo>
                  <a:lnTo>
                    <a:pt x="0" y="259902"/>
                  </a:lnTo>
                  <a:close/>
                </a:path>
              </a:pathLst>
            </a:custGeom>
            <a:gradFill rotWithShape="true">
              <a:gsLst>
                <a:gs pos="0">
                  <a:srgbClr val="313030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49665" cy="298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49937" y="3420086"/>
            <a:ext cx="14188126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15189" y="-1876582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2570" y="1835884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9694" y="3132746"/>
            <a:ext cx="11271945" cy="625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BACKGROUND STUDY 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DESIGN 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DEFINATION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METHADOLOGY 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ALGORITHM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: TINKERCAD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: MATPLOTLIB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: TKINTER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COMPARISON OVERVIEW</a:t>
            </a:r>
          </a:p>
          <a:p>
            <a:pPr algn="l" marL="693622" indent="-346811" lvl="1">
              <a:lnSpc>
                <a:spcPts val="4497"/>
              </a:lnSpc>
              <a:buFont typeface="Arial"/>
              <a:buChar char="•"/>
            </a:pPr>
            <a:r>
              <a:rPr lang="en-US" b="true" sz="3212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CONCLUSION</a:t>
            </a:r>
          </a:p>
          <a:p>
            <a:pPr algn="l">
              <a:lnSpc>
                <a:spcPts val="4497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468149" y="1751931"/>
            <a:ext cx="5708650" cy="6484695"/>
            <a:chOff x="0" y="0"/>
            <a:chExt cx="9541823" cy="108389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41822" cy="10838958"/>
            </a:xfrm>
            <a:custGeom>
              <a:avLst/>
              <a:gdLst/>
              <a:ahLst/>
              <a:cxnLst/>
              <a:rect r="r" b="b" t="t" l="l"/>
              <a:pathLst>
                <a:path h="10838958" w="9541822">
                  <a:moveTo>
                    <a:pt x="9343034" y="1083896"/>
                  </a:moveTo>
                  <a:cubicBezTo>
                    <a:pt x="9343034" y="975506"/>
                    <a:pt x="9343034" y="758727"/>
                    <a:pt x="9343034" y="650337"/>
                  </a:cubicBezTo>
                  <a:lnTo>
                    <a:pt x="9144246" y="650337"/>
                  </a:lnTo>
                  <a:lnTo>
                    <a:pt x="9144246" y="433558"/>
                  </a:lnTo>
                  <a:lnTo>
                    <a:pt x="8945459" y="433558"/>
                  </a:lnTo>
                  <a:lnTo>
                    <a:pt x="8945459" y="216779"/>
                  </a:lnTo>
                  <a:cubicBezTo>
                    <a:pt x="8846065" y="216779"/>
                    <a:pt x="8647277" y="216779"/>
                    <a:pt x="8547883" y="216779"/>
                  </a:cubicBezTo>
                  <a:lnTo>
                    <a:pt x="8547883" y="0"/>
                  </a:lnTo>
                  <a:cubicBezTo>
                    <a:pt x="6031227" y="0"/>
                    <a:pt x="3510596" y="0"/>
                    <a:pt x="993940" y="0"/>
                  </a:cubicBezTo>
                  <a:lnTo>
                    <a:pt x="993940" y="216779"/>
                  </a:lnTo>
                  <a:cubicBezTo>
                    <a:pt x="894546" y="216779"/>
                    <a:pt x="695758" y="216779"/>
                    <a:pt x="596364" y="216779"/>
                  </a:cubicBezTo>
                  <a:lnTo>
                    <a:pt x="596364" y="433558"/>
                  </a:lnTo>
                  <a:lnTo>
                    <a:pt x="397576" y="433558"/>
                  </a:lnTo>
                  <a:lnTo>
                    <a:pt x="397576" y="650337"/>
                  </a:lnTo>
                  <a:lnTo>
                    <a:pt x="198788" y="650337"/>
                  </a:lnTo>
                  <a:cubicBezTo>
                    <a:pt x="198788" y="758727"/>
                    <a:pt x="198788" y="975506"/>
                    <a:pt x="198788" y="1083896"/>
                  </a:cubicBezTo>
                  <a:lnTo>
                    <a:pt x="0" y="1083896"/>
                  </a:lnTo>
                  <a:cubicBezTo>
                    <a:pt x="0" y="3973562"/>
                    <a:pt x="0" y="6865396"/>
                    <a:pt x="0" y="9755062"/>
                  </a:cubicBezTo>
                  <a:lnTo>
                    <a:pt x="198788" y="9755062"/>
                  </a:lnTo>
                  <a:cubicBezTo>
                    <a:pt x="198788" y="9863452"/>
                    <a:pt x="198788" y="10080231"/>
                    <a:pt x="198788" y="10188621"/>
                  </a:cubicBezTo>
                  <a:lnTo>
                    <a:pt x="397576" y="10188621"/>
                  </a:lnTo>
                  <a:lnTo>
                    <a:pt x="397576" y="10405400"/>
                  </a:lnTo>
                  <a:lnTo>
                    <a:pt x="596364" y="10405400"/>
                  </a:lnTo>
                  <a:lnTo>
                    <a:pt x="596364" y="10622179"/>
                  </a:lnTo>
                  <a:cubicBezTo>
                    <a:pt x="695758" y="10622179"/>
                    <a:pt x="894546" y="10622179"/>
                    <a:pt x="993940" y="10622179"/>
                  </a:cubicBezTo>
                  <a:lnTo>
                    <a:pt x="993940" y="10838958"/>
                  </a:lnTo>
                  <a:cubicBezTo>
                    <a:pt x="3510596" y="10838958"/>
                    <a:pt x="6031227" y="10838958"/>
                    <a:pt x="8547883" y="10838958"/>
                  </a:cubicBezTo>
                  <a:lnTo>
                    <a:pt x="8547883" y="10622179"/>
                  </a:lnTo>
                  <a:cubicBezTo>
                    <a:pt x="8647277" y="10622179"/>
                    <a:pt x="8846065" y="10622179"/>
                    <a:pt x="8945459" y="10622179"/>
                  </a:cubicBezTo>
                  <a:lnTo>
                    <a:pt x="8945459" y="10405400"/>
                  </a:lnTo>
                  <a:lnTo>
                    <a:pt x="9144246" y="10405400"/>
                  </a:lnTo>
                  <a:lnTo>
                    <a:pt x="9144246" y="10188621"/>
                  </a:lnTo>
                  <a:lnTo>
                    <a:pt x="9343034" y="10188621"/>
                  </a:lnTo>
                  <a:cubicBezTo>
                    <a:pt x="9343034" y="10080231"/>
                    <a:pt x="9343034" y="9863452"/>
                    <a:pt x="9343034" y="9755062"/>
                  </a:cubicBezTo>
                  <a:lnTo>
                    <a:pt x="9541822" y="9755062"/>
                  </a:lnTo>
                  <a:cubicBezTo>
                    <a:pt x="9541822" y="6865396"/>
                    <a:pt x="9541822" y="3973562"/>
                    <a:pt x="9541822" y="1083896"/>
                  </a:cubicBezTo>
                  <a:lnTo>
                    <a:pt x="9343034" y="1083896"/>
                  </a:lnTo>
                  <a:close/>
                </a:path>
              </a:pathLst>
            </a:custGeom>
            <a:blipFill>
              <a:blip r:embed="rId7"/>
              <a:stretch>
                <a:fillRect l="-35089" t="0" r="-35089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1839" y="1188646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228725"/>
            <a:ext cx="1828800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BACKGROUND STUDY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793" y="2920519"/>
            <a:ext cx="15336415" cy="549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6"/>
              </a:lnSpc>
            </a:pPr>
          </a:p>
          <a:p>
            <a:pPr algn="l" marL="670349" indent="-335174" lvl="1">
              <a:lnSpc>
                <a:spcPts val="4346"/>
              </a:lnSpc>
              <a:buFont typeface="Arial"/>
              <a:buChar char="•"/>
            </a:pPr>
            <a:r>
              <a:rPr lang="en-US" sz="3104" spc="8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Deadlock occurs when processes wait indefinitely for resources.</a:t>
            </a:r>
          </a:p>
          <a:p>
            <a:pPr algn="l">
              <a:lnSpc>
                <a:spcPts val="4346"/>
              </a:lnSpc>
            </a:pPr>
          </a:p>
          <a:p>
            <a:pPr algn="l" marL="670349" indent="-335174" lvl="1">
              <a:lnSpc>
                <a:spcPts val="4346"/>
              </a:lnSpc>
              <a:buFont typeface="Arial"/>
              <a:buChar char="•"/>
            </a:pPr>
            <a:r>
              <a:rPr lang="en-US" sz="3104" spc="8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Banker’s Algorithm (by Edsger Dijkstra) ensures safe resource allocation to avoid deadlocks.</a:t>
            </a:r>
          </a:p>
          <a:p>
            <a:pPr algn="l">
              <a:lnSpc>
                <a:spcPts val="4346"/>
              </a:lnSpc>
            </a:pPr>
          </a:p>
          <a:p>
            <a:pPr algn="l" marL="670349" indent="-335174" lvl="1">
              <a:lnSpc>
                <a:spcPts val="4346"/>
              </a:lnSpc>
              <a:buFont typeface="Arial"/>
              <a:buChar char="•"/>
            </a:pPr>
            <a:r>
              <a:rPr lang="en-US" sz="3104" spc="8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uses a trial allocation and safe state checking approach before granting resources.</a:t>
            </a:r>
          </a:p>
          <a:p>
            <a:pPr algn="l">
              <a:lnSpc>
                <a:spcPts val="4346"/>
              </a:lnSpc>
            </a:pPr>
          </a:p>
          <a:p>
            <a:pPr algn="l">
              <a:lnSpc>
                <a:spcPts val="434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1839" y="1188646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44606" y="1388671"/>
            <a:ext cx="1828800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507" y="2933395"/>
            <a:ext cx="14576986" cy="660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</a:p>
          <a:p>
            <a:pPr algn="l" marL="731552" indent="-365776" lvl="1">
              <a:lnSpc>
                <a:spcPts val="4743"/>
              </a:lnSpc>
              <a:buFont typeface="Arial"/>
              <a:buChar char="•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Uses four main data structures</a:t>
            </a: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  <a:p>
            <a:pPr algn="l">
              <a:lnSpc>
                <a:spcPts val="4743"/>
              </a:lnSpc>
            </a:pPr>
          </a:p>
          <a:p>
            <a:pPr algn="l" marL="731552" indent="-365776" lvl="1">
              <a:lnSpc>
                <a:spcPts val="4743"/>
              </a:lnSpc>
              <a:buFont typeface="Arial"/>
              <a:buChar char="•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Calculate Need = Max - Allocation.</a:t>
            </a:r>
          </a:p>
          <a:p>
            <a:pPr algn="l">
              <a:lnSpc>
                <a:spcPts val="4743"/>
              </a:lnSpc>
            </a:pPr>
          </a:p>
          <a:p>
            <a:pPr algn="l" marL="731552" indent="-365776" lvl="1">
              <a:lnSpc>
                <a:spcPts val="4743"/>
              </a:lnSpc>
              <a:buFont typeface="Arial"/>
              <a:buChar char="•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Simulate  Banker’s Algorithm in different styles :</a:t>
            </a:r>
          </a:p>
          <a:p>
            <a:pPr algn="l" marL="1463104" indent="-487701" lvl="2">
              <a:lnSpc>
                <a:spcPts val="4743"/>
              </a:lnSpc>
              <a:buFont typeface="Arial"/>
              <a:buChar char="⚬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request handling.</a:t>
            </a:r>
          </a:p>
          <a:p>
            <a:pPr algn="l" marL="1463104" indent="-487701" lvl="2">
              <a:lnSpc>
                <a:spcPts val="4743"/>
              </a:lnSpc>
              <a:buFont typeface="Arial"/>
              <a:buChar char="⚬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</a:t>
            </a: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afe sequence generation.</a:t>
            </a:r>
          </a:p>
          <a:p>
            <a:pPr algn="l" marL="1463104" indent="-487701" lvl="2">
              <a:lnSpc>
                <a:spcPts val="4743"/>
              </a:lnSpc>
              <a:buFont typeface="Arial"/>
              <a:buChar char="⚬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 Representation</a:t>
            </a:r>
          </a:p>
          <a:p>
            <a:pPr algn="l" marL="1463104" indent="-487701" lvl="2">
              <a:lnSpc>
                <a:spcPts val="4743"/>
              </a:lnSpc>
              <a:buFont typeface="Arial"/>
              <a:buChar char="⚬"/>
            </a:pPr>
            <a:r>
              <a:rPr lang="en-US" sz="3388" spc="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saving for repeat simulations.</a:t>
            </a:r>
          </a:p>
          <a:p>
            <a:pPr algn="l">
              <a:lnSpc>
                <a:spcPts val="47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8685" y="809590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DEFINATION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8813" y="3031678"/>
            <a:ext cx="15630373" cy="540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</a:pPr>
            <a:r>
              <a:rPr lang="en-US" sz="3103" spc="1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bankers algorithm is an resource allocation and a deadlock avoidance strategy that ensures remains stays in a safe state by :</a:t>
            </a:r>
          </a:p>
          <a:p>
            <a:pPr algn="l">
              <a:lnSpc>
                <a:spcPts val="6207"/>
              </a:lnSpc>
            </a:pPr>
          </a:p>
          <a:p>
            <a:pPr algn="just" marL="670142" indent="-335071" lvl="1">
              <a:lnSpc>
                <a:spcPts val="6207"/>
              </a:lnSpc>
              <a:buFont typeface="Arial"/>
              <a:buChar char="•"/>
            </a:pPr>
            <a:r>
              <a:rPr lang="en-US" sz="3103" spc="1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Finding a safe sequence of process execution</a:t>
            </a:r>
          </a:p>
          <a:p>
            <a:pPr algn="just">
              <a:lnSpc>
                <a:spcPts val="6207"/>
              </a:lnSpc>
            </a:pPr>
          </a:p>
          <a:p>
            <a:pPr algn="just" marL="670142" indent="-335071" lvl="1">
              <a:lnSpc>
                <a:spcPts val="6207"/>
              </a:lnSpc>
              <a:buFont typeface="Arial"/>
              <a:buChar char="•"/>
            </a:pPr>
            <a:r>
              <a:rPr lang="en-US" sz="3103" spc="1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Granting or denying resources based on safety check </a:t>
            </a:r>
          </a:p>
          <a:p>
            <a:pPr algn="just">
              <a:lnSpc>
                <a:spcPts val="620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8685" y="809590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METHADOLOGY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4448" y="2286070"/>
            <a:ext cx="14639103" cy="733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sz="2778" spc="7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Input Matrices</a:t>
            </a: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</a:t>
            </a:r>
          </a:p>
          <a:p>
            <a:pPr algn="l" marL="599787" indent="-299894" lvl="1">
              <a:lnSpc>
                <a:spcPts val="3889"/>
              </a:lnSpc>
              <a:buFont typeface="Arial"/>
              <a:buChar char="•"/>
            </a:pP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Allocation, Max, Available</a:t>
            </a:r>
          </a:p>
          <a:p>
            <a:pPr algn="l">
              <a:lnSpc>
                <a:spcPts val="3889"/>
              </a:lnSpc>
            </a:pPr>
          </a:p>
          <a:p>
            <a:pPr algn="l">
              <a:lnSpc>
                <a:spcPts val="3889"/>
              </a:lnSpc>
            </a:pPr>
            <a:r>
              <a:rPr lang="en-US" sz="2778" spc="7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Need Calculation</a:t>
            </a: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</a:t>
            </a:r>
          </a:p>
          <a:p>
            <a:pPr algn="l" marL="599787" indent="-299894" lvl="1">
              <a:lnSpc>
                <a:spcPts val="3889"/>
              </a:lnSpc>
              <a:buFont typeface="Arial"/>
              <a:buChar char="•"/>
            </a:pP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Need[i][j] = Max[i][j] – Allocation[i][j]</a:t>
            </a:r>
          </a:p>
          <a:p>
            <a:pPr algn="l">
              <a:lnSpc>
                <a:spcPts val="3889"/>
              </a:lnSpc>
            </a:pPr>
          </a:p>
          <a:p>
            <a:pPr algn="l">
              <a:lnSpc>
                <a:spcPts val="3889"/>
              </a:lnSpc>
            </a:pPr>
            <a:r>
              <a:rPr lang="en-US" sz="2778" spc="7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Safe Sequence Check</a:t>
            </a: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</a:t>
            </a:r>
          </a:p>
          <a:p>
            <a:pPr algn="l" marL="599787" indent="-299894" lvl="1">
              <a:lnSpc>
                <a:spcPts val="3889"/>
              </a:lnSpc>
              <a:buFont typeface="Arial"/>
              <a:buChar char="•"/>
            </a:pP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Find if a sequence exists where all processes can complete safely.</a:t>
            </a:r>
          </a:p>
          <a:p>
            <a:pPr algn="l">
              <a:lnSpc>
                <a:spcPts val="3889"/>
              </a:lnSpc>
            </a:pPr>
          </a:p>
          <a:p>
            <a:pPr algn="l">
              <a:lnSpc>
                <a:spcPts val="3889"/>
              </a:lnSpc>
            </a:pPr>
            <a:r>
              <a:rPr lang="en-US" sz="2778" spc="7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Dynamic Request Handling (only for TinkerCAD):</a:t>
            </a:r>
          </a:p>
          <a:p>
            <a:pPr algn="l" marL="599787" indent="-299894" lvl="1">
              <a:lnSpc>
                <a:spcPts val="3889"/>
              </a:lnSpc>
              <a:buFont typeface="Arial"/>
              <a:buChar char="•"/>
            </a:pP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Check if a new resource request can be granted without entering unsafe state.</a:t>
            </a:r>
          </a:p>
          <a:p>
            <a:pPr algn="l">
              <a:lnSpc>
                <a:spcPts val="3889"/>
              </a:lnSpc>
            </a:pPr>
          </a:p>
          <a:p>
            <a:pPr algn="l">
              <a:lnSpc>
                <a:spcPts val="3889"/>
              </a:lnSpc>
            </a:pPr>
            <a:r>
              <a:rPr lang="en-US" sz="2778" spc="7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Dataset Management (only for Tkinter):</a:t>
            </a:r>
          </a:p>
          <a:p>
            <a:pPr algn="l" marL="599787" indent="-299894" lvl="1">
              <a:lnSpc>
                <a:spcPts val="3889"/>
              </a:lnSpc>
              <a:buFont typeface="Arial"/>
              <a:buChar char="•"/>
            </a:pPr>
            <a:r>
              <a:rPr lang="en-US" sz="2778" spc="7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Allow saving/loading/resetting inputs for future runs.</a:t>
            </a:r>
          </a:p>
          <a:p>
            <a:pPr algn="l">
              <a:lnSpc>
                <a:spcPts val="38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1228359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98289" y="4185362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399" y="653479"/>
            <a:ext cx="16366835" cy="941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1:  Input System Information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Allocation Matrix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Maximum Demand Matrix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Available Resources Vector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2: Compute the Need Matrix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each process and resource: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Need[i][j] = Max[i][j] - Allocation[i][j]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3: Initialize Variables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Work = Available (copy of available resources)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Finish[i] = False for all processes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4: Find an Executable Process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Search for a process i such that: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Finish[i] == False, and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every resource j, Need[i][j] ≤ Work[j]</a:t>
            </a:r>
          </a:p>
          <a:p>
            <a:pPr algn="l">
              <a:lnSpc>
                <a:spcPts val="4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1228359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98289" y="4185362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399" y="409490"/>
            <a:ext cx="16366835" cy="941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5: Simulate Resource Allocation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such a process is found: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Allocate resources: Work = Work + Allocation[i]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Mark process as finished: Finish[i] = True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process i to the Safe Sequence list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6: Repeat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Continue Steps 4–5 until: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processes are marked finished (Safe State), or</a:t>
            </a:r>
          </a:p>
          <a:p>
            <a:pPr algn="l" marL="646249" indent="-323125" lvl="1">
              <a:lnSpc>
                <a:spcPts val="4190"/>
              </a:lnSpc>
              <a:buFont typeface="Arial"/>
              <a:buChar char="•"/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process can be executed (Unsafe State)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7: Result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all Finish[i] == True: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➔ A Safe Sequence exists; the system is in a Safe State.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Else:</a:t>
            </a:r>
          </a:p>
          <a:p>
            <a:pPr algn="l">
              <a:lnSpc>
                <a:spcPts val="4190"/>
              </a:lnSpc>
            </a:pPr>
            <a:r>
              <a:rPr lang="en-US" sz="29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➔ No safe sequence; the system is in an Unsafe State.</a:t>
            </a:r>
          </a:p>
          <a:p>
            <a:pPr algn="l">
              <a:lnSpc>
                <a:spcPts val="4190"/>
              </a:lnSpc>
            </a:pPr>
          </a:p>
          <a:p>
            <a:pPr algn="l">
              <a:lnSpc>
                <a:spcPts val="4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68182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85635" y="3721212"/>
            <a:ext cx="7981382" cy="3984741"/>
            <a:chOff x="0" y="0"/>
            <a:chExt cx="14683413" cy="73307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83414" cy="7330760"/>
            </a:xfrm>
            <a:custGeom>
              <a:avLst/>
              <a:gdLst/>
              <a:ahLst/>
              <a:cxnLst/>
              <a:rect r="r" b="b" t="t" l="l"/>
              <a:pathLst>
                <a:path h="7330760" w="14683414">
                  <a:moveTo>
                    <a:pt x="14377508" y="733076"/>
                  </a:moveTo>
                  <a:cubicBezTo>
                    <a:pt x="14377508" y="659768"/>
                    <a:pt x="14377508" y="513153"/>
                    <a:pt x="14377508" y="439846"/>
                  </a:cubicBezTo>
                  <a:lnTo>
                    <a:pt x="14071605" y="439846"/>
                  </a:lnTo>
                  <a:lnTo>
                    <a:pt x="14071605" y="293230"/>
                  </a:lnTo>
                  <a:lnTo>
                    <a:pt x="13765701" y="293230"/>
                  </a:lnTo>
                  <a:lnTo>
                    <a:pt x="13765701" y="146615"/>
                  </a:lnTo>
                  <a:cubicBezTo>
                    <a:pt x="13612747" y="146615"/>
                    <a:pt x="13306844" y="146615"/>
                    <a:pt x="13153892" y="146615"/>
                  </a:cubicBezTo>
                  <a:lnTo>
                    <a:pt x="13153892" y="0"/>
                  </a:lnTo>
                  <a:cubicBezTo>
                    <a:pt x="9281140" y="0"/>
                    <a:pt x="5402273" y="0"/>
                    <a:pt x="1529522" y="0"/>
                  </a:cubicBezTo>
                  <a:lnTo>
                    <a:pt x="1529522" y="146615"/>
                  </a:lnTo>
                  <a:cubicBezTo>
                    <a:pt x="1376570" y="146615"/>
                    <a:pt x="1070666" y="146615"/>
                    <a:pt x="917713" y="146615"/>
                  </a:cubicBezTo>
                  <a:lnTo>
                    <a:pt x="917713" y="293230"/>
                  </a:lnTo>
                  <a:lnTo>
                    <a:pt x="611809" y="293230"/>
                  </a:lnTo>
                  <a:lnTo>
                    <a:pt x="611809" y="439846"/>
                  </a:lnTo>
                  <a:lnTo>
                    <a:pt x="305904" y="439846"/>
                  </a:lnTo>
                  <a:cubicBezTo>
                    <a:pt x="305904" y="513153"/>
                    <a:pt x="305904" y="659768"/>
                    <a:pt x="305904" y="733076"/>
                  </a:cubicBezTo>
                  <a:lnTo>
                    <a:pt x="0" y="733076"/>
                  </a:lnTo>
                  <a:cubicBezTo>
                    <a:pt x="0" y="2687457"/>
                    <a:pt x="0" y="4643304"/>
                    <a:pt x="0" y="6597685"/>
                  </a:cubicBezTo>
                  <a:lnTo>
                    <a:pt x="305904" y="6597685"/>
                  </a:lnTo>
                  <a:cubicBezTo>
                    <a:pt x="305904" y="6670992"/>
                    <a:pt x="305904" y="6817607"/>
                    <a:pt x="305904" y="6890915"/>
                  </a:cubicBezTo>
                  <a:lnTo>
                    <a:pt x="611809" y="6890915"/>
                  </a:lnTo>
                  <a:lnTo>
                    <a:pt x="611809" y="7037530"/>
                  </a:lnTo>
                  <a:lnTo>
                    <a:pt x="917713" y="7037530"/>
                  </a:lnTo>
                  <a:lnTo>
                    <a:pt x="917713" y="7184145"/>
                  </a:lnTo>
                  <a:cubicBezTo>
                    <a:pt x="1070666" y="7184145"/>
                    <a:pt x="1376570" y="7184145"/>
                    <a:pt x="1529522" y="7184145"/>
                  </a:cubicBezTo>
                  <a:lnTo>
                    <a:pt x="1529522" y="7330760"/>
                  </a:lnTo>
                  <a:cubicBezTo>
                    <a:pt x="5402273" y="7330760"/>
                    <a:pt x="9281140" y="7330760"/>
                    <a:pt x="13153892" y="7330760"/>
                  </a:cubicBezTo>
                  <a:lnTo>
                    <a:pt x="13153892" y="7184145"/>
                  </a:lnTo>
                  <a:cubicBezTo>
                    <a:pt x="13306844" y="7184145"/>
                    <a:pt x="13612747" y="7184145"/>
                    <a:pt x="13765701" y="7184145"/>
                  </a:cubicBezTo>
                  <a:lnTo>
                    <a:pt x="13765701" y="7037530"/>
                  </a:lnTo>
                  <a:lnTo>
                    <a:pt x="14071605" y="7037530"/>
                  </a:lnTo>
                  <a:lnTo>
                    <a:pt x="14071605" y="6890915"/>
                  </a:lnTo>
                  <a:lnTo>
                    <a:pt x="14377508" y="6890915"/>
                  </a:lnTo>
                  <a:cubicBezTo>
                    <a:pt x="14377508" y="6817607"/>
                    <a:pt x="14377508" y="6670992"/>
                    <a:pt x="14377508" y="6597685"/>
                  </a:cubicBezTo>
                  <a:lnTo>
                    <a:pt x="14683414" y="6597685"/>
                  </a:lnTo>
                  <a:cubicBezTo>
                    <a:pt x="14683414" y="4643304"/>
                    <a:pt x="14683414" y="2687457"/>
                    <a:pt x="14683414" y="733076"/>
                  </a:cubicBezTo>
                  <a:lnTo>
                    <a:pt x="14377508" y="733076"/>
                  </a:lnTo>
                  <a:close/>
                </a:path>
              </a:pathLst>
            </a:custGeom>
            <a:blipFill>
              <a:blip r:embed="rId5"/>
              <a:stretch>
                <a:fillRect l="0" t="-1451" r="0" b="-145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74841" y="1228725"/>
            <a:ext cx="16738317" cy="97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2"/>
              </a:lnSpc>
            </a:pPr>
            <a:r>
              <a:rPr lang="en-US" sz="7763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SIMULATION USING TINKERCAD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947" y="2874925"/>
            <a:ext cx="9240512" cy="682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5" spc="6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Highlights:</a:t>
            </a:r>
          </a:p>
          <a:p>
            <a:pPr algn="l">
              <a:lnSpc>
                <a:spcPts val="3410"/>
              </a:lnSpc>
            </a:pP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Safe sequence is printed based on initial matrices.</a:t>
            </a: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Static Input and </a:t>
            </a: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Dynamic resource request acceptance/rejection is supported during runtime.</a:t>
            </a: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After each request, system checks whether it remains in a safe state.</a:t>
            </a: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Immediate feedback: "Request Granted" or "Request Denied".</a:t>
            </a:r>
          </a:p>
          <a:p>
            <a:pPr algn="l">
              <a:lnSpc>
                <a:spcPts val="3410"/>
              </a:lnSpc>
            </a:pPr>
          </a:p>
          <a:p>
            <a:pPr algn="l">
              <a:lnSpc>
                <a:spcPts val="3410"/>
              </a:lnSpc>
            </a:pPr>
            <a:r>
              <a:rPr lang="en-US" sz="2435" spc="6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Efficiency:</a:t>
            </a:r>
          </a:p>
          <a:p>
            <a:pPr algn="l">
              <a:lnSpc>
                <a:spcPts val="3410"/>
              </a:lnSpc>
            </a:pP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Closely resembles real-world OS behavior.</a:t>
            </a:r>
          </a:p>
          <a:p>
            <a:pPr algn="l" marL="525919" indent="-262960" lvl="1">
              <a:lnSpc>
                <a:spcPts val="3410"/>
              </a:lnSpc>
              <a:buFont typeface="Arial"/>
              <a:buChar char="•"/>
            </a:pPr>
            <a:r>
              <a:rPr lang="en-US" sz="2435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Enables simulation of live resource demands and decision-making.</a:t>
            </a:r>
          </a:p>
          <a:p>
            <a:pPr algn="l">
              <a:lnSpc>
                <a:spcPts val="34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DAGlthAyugQ</dc:identifier>
  <dcterms:modified xsi:type="dcterms:W3CDTF">2011-08-01T06:04:30Z</dcterms:modified>
  <cp:revision>1</cp:revision>
  <dc:title>OS PROJ</dc:title>
</cp:coreProperties>
</file>